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93" r:id="rId2"/>
    <p:sldId id="652" r:id="rId3"/>
    <p:sldId id="288" r:id="rId4"/>
    <p:sldId id="289" r:id="rId5"/>
    <p:sldId id="290" r:id="rId6"/>
    <p:sldId id="292" r:id="rId7"/>
    <p:sldId id="656" r:id="rId8"/>
    <p:sldId id="657" r:id="rId9"/>
    <p:sldId id="298" r:id="rId10"/>
    <p:sldId id="297" r:id="rId11"/>
    <p:sldId id="300" r:id="rId12"/>
    <p:sldId id="654" r:id="rId1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52" autoAdjust="0"/>
    <p:restoredTop sz="94660"/>
  </p:normalViewPr>
  <p:slideViewPr>
    <p:cSldViewPr snapToGrid="0">
      <p:cViewPr varScale="1">
        <p:scale>
          <a:sx n="106" d="100"/>
          <a:sy n="106" d="100"/>
        </p:scale>
        <p:origin x="1698"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494ABBD-4229-9636-D9D8-C6174CEF2E71}"/>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Class – The Life Of Christ (328)</a:t>
            </a:r>
          </a:p>
        </p:txBody>
      </p:sp>
      <p:sp>
        <p:nvSpPr>
          <p:cNvPr id="3" name="Date Placeholder 2">
            <a:extLst>
              <a:ext uri="{FF2B5EF4-FFF2-40B4-BE49-F238E27FC236}">
                <a16:creationId xmlns:a16="http://schemas.microsoft.com/office/drawing/2014/main" id="{D953290A-2338-DD38-1E3F-C52986D41AFA}"/>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9/28/2022 pm</a:t>
            </a:r>
          </a:p>
        </p:txBody>
      </p:sp>
      <p:sp>
        <p:nvSpPr>
          <p:cNvPr id="4" name="Footer Placeholder 3">
            <a:extLst>
              <a:ext uri="{FF2B5EF4-FFF2-40B4-BE49-F238E27FC236}">
                <a16:creationId xmlns:a16="http://schemas.microsoft.com/office/drawing/2014/main" id="{BC93BC44-6521-9669-5EEB-448940343A52}"/>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53C1B53F-600C-3366-127D-BEDE8EA38575}"/>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B02D815D-92D2-4391-8DCA-AF35C38B13D6}"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2298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Class – The Life Of Christ (328)</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9/28/2022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49AA4106-AFF1-4ECD-82D7-E5744BAE23AF}" type="slidenum">
              <a:rPr lang="en-US" smtClean="0"/>
              <a:t>‹#›</a:t>
            </a:fld>
            <a:endParaRPr lang="en-US"/>
          </a:p>
        </p:txBody>
      </p:sp>
    </p:spTree>
    <p:extLst>
      <p:ext uri="{BB962C8B-B14F-4D97-AF65-F5344CB8AC3E}">
        <p14:creationId xmlns:p14="http://schemas.microsoft.com/office/powerpoint/2010/main" val="133237715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66576" eaLnBrk="0" fontAlgn="base" hangingPunct="0">
              <a:spcBef>
                <a:spcPct val="0"/>
              </a:spcBef>
              <a:spcAft>
                <a:spcPct val="0"/>
              </a:spcAft>
              <a:defRPr/>
            </a:pPr>
            <a:fld id="{2805324D-FBF1-4F35-AFDA-6A3380D29EB5}" type="slidenum">
              <a:rPr lang="en-US">
                <a:solidFill>
                  <a:prstClr val="black"/>
                </a:solidFill>
                <a:latin typeface="Tahoma" charset="0"/>
              </a:rPr>
              <a:pPr defTabSz="966576" eaLnBrk="0" fontAlgn="base" hangingPunct="0">
                <a:spcBef>
                  <a:spcPct val="0"/>
                </a:spcBef>
                <a:spcAft>
                  <a:spcPct val="0"/>
                </a:spcAft>
                <a:defRPr/>
              </a:pPr>
              <a:t>1</a:t>
            </a:fld>
            <a:endParaRPr lang="en-US" dirty="0">
              <a:solidFill>
                <a:prstClr val="black"/>
              </a:solidFill>
              <a:latin typeface="Tahoma" charset="0"/>
            </a:endParaRPr>
          </a:p>
        </p:txBody>
      </p:sp>
      <p:sp>
        <p:nvSpPr>
          <p:cNvPr id="5" name="Date Placeholder 4">
            <a:extLst>
              <a:ext uri="{FF2B5EF4-FFF2-40B4-BE49-F238E27FC236}">
                <a16:creationId xmlns:a16="http://schemas.microsoft.com/office/drawing/2014/main" id="{F9B8D25A-A52B-FE57-4D42-26609BEBF160}"/>
              </a:ext>
            </a:extLst>
          </p:cNvPr>
          <p:cNvSpPr>
            <a:spLocks noGrp="1"/>
          </p:cNvSpPr>
          <p:nvPr>
            <p:ph type="dt" idx="1"/>
          </p:nvPr>
        </p:nvSpPr>
        <p:spPr/>
        <p:txBody>
          <a:bodyPr/>
          <a:lstStyle/>
          <a:p>
            <a:r>
              <a:rPr lang="en-US"/>
              <a:t>9/28/2022 pm</a:t>
            </a:r>
          </a:p>
        </p:txBody>
      </p:sp>
      <p:sp>
        <p:nvSpPr>
          <p:cNvPr id="6" name="Footer Placeholder 5">
            <a:extLst>
              <a:ext uri="{FF2B5EF4-FFF2-40B4-BE49-F238E27FC236}">
                <a16:creationId xmlns:a16="http://schemas.microsoft.com/office/drawing/2014/main" id="{86AEBEB7-1480-9B22-4429-13889444276D}"/>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3C8825E3-FA26-3D8F-9A44-A66F5D59F4D5}"/>
              </a:ext>
            </a:extLst>
          </p:cNvPr>
          <p:cNvSpPr>
            <a:spLocks noGrp="1"/>
          </p:cNvSpPr>
          <p:nvPr>
            <p:ph type="hdr" sz="quarter"/>
          </p:nvPr>
        </p:nvSpPr>
        <p:spPr/>
        <p:txBody>
          <a:bodyPr/>
          <a:lstStyle/>
          <a:p>
            <a:r>
              <a:rPr lang="en-US"/>
              <a:t>Class – The Life Of Christ (328)</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2661296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892976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561455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979193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1203274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90074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040279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570715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865188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011415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8CE1DC73-61C9-405E-8322-F48E24BD0DFF}" type="datetimeFigureOut">
              <a:rPr lang="en-US" smtClean="0"/>
              <a:t>10/3/2022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055557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CE1DC73-61C9-405E-8322-F48E24BD0DFF}" type="datetimeFigureOut">
              <a:rPr lang="en-US" smtClean="0"/>
              <a:t>10/3/2022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3723825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63964"/>
            <a:ext cx="7772400" cy="1369606"/>
          </a:xfrm>
        </p:spPr>
        <p:txBody>
          <a:bodyPr>
            <a:spAutoFit/>
          </a:bodyPr>
          <a:lstStyle/>
          <a:p>
            <a:r>
              <a:rPr lang="en-US" dirty="0">
                <a:solidFill>
                  <a:schemeClr val="bg1"/>
                </a:solidFill>
              </a:rPr>
              <a:t>The Last Week </a:t>
            </a:r>
            <a:br>
              <a:rPr lang="en-US" dirty="0">
                <a:solidFill>
                  <a:schemeClr val="bg1"/>
                </a:solidFill>
              </a:rPr>
            </a:br>
            <a:r>
              <a:rPr lang="en-US" dirty="0">
                <a:solidFill>
                  <a:schemeClr val="bg1"/>
                </a:solidFill>
              </a:rPr>
              <a:t>Of Jesus’ Life</a:t>
            </a:r>
          </a:p>
        </p:txBody>
      </p:sp>
      <p:sp>
        <p:nvSpPr>
          <p:cNvPr id="3" name="Subtitle 2"/>
          <p:cNvSpPr>
            <a:spLocks noGrp="1"/>
          </p:cNvSpPr>
          <p:nvPr>
            <p:ph type="subTitle" idx="1"/>
          </p:nvPr>
        </p:nvSpPr>
        <p:spPr>
          <a:xfrm>
            <a:off x="152400" y="3505200"/>
            <a:ext cx="8839200" cy="1031051"/>
          </a:xfrm>
        </p:spPr>
        <p:txBody>
          <a:bodyPr>
            <a:spAutoFit/>
          </a:bodyPr>
          <a:lstStyle/>
          <a:p>
            <a:r>
              <a:rPr lang="en-US" sz="2800" dirty="0">
                <a:solidFill>
                  <a:schemeClr val="tx1"/>
                </a:solidFill>
              </a:rPr>
              <a:t>Pilate And The Roman Trial</a:t>
            </a:r>
          </a:p>
          <a:p>
            <a:r>
              <a:rPr lang="en-US" sz="2800" dirty="0">
                <a:solidFill>
                  <a:schemeClr val="tx1"/>
                </a:solidFill>
              </a:rPr>
              <a:t>Matthew 27:11-14; Mark 15:2-5; Luke 23:1-5; John 18:28-38</a:t>
            </a:r>
          </a:p>
        </p:txBody>
      </p:sp>
      <p:sp>
        <p:nvSpPr>
          <p:cNvPr id="4" name="Slide Number Placeholder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CBBBBBB4-4022-427B-9D6F-D8642599F705}" type="slidenum">
              <a:rPr kumimoji="0" lang="en-US" sz="1400" b="0" i="0" u="none" strike="noStrike" kern="1200" cap="none" spc="0" normalizeH="0" baseline="0" noProof="0" smtClean="0">
                <a:ln>
                  <a:noFill/>
                </a:ln>
                <a:solidFill>
                  <a:srgbClr val="FFFFFF"/>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1</a:t>
            </a:fld>
            <a:endParaRPr kumimoji="0" lang="en-US" sz="1400" b="0" i="0" u="none" strike="noStrike" kern="1200" cap="none" spc="0" normalizeH="0" baseline="0" noProof="0" dirty="0">
              <a:ln>
                <a:noFill/>
              </a:ln>
              <a:solidFill>
                <a:srgbClr val="FFFFFF"/>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BE0A2207-1992-6749-8B8E-01C38602ED8E}"/>
              </a:ext>
            </a:extLst>
          </p:cNvPr>
          <p:cNvSpPr txBox="1"/>
          <p:nvPr/>
        </p:nvSpPr>
        <p:spPr>
          <a:xfrm>
            <a:off x="2708152" y="5915680"/>
            <a:ext cx="3756156"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effectLst/>
                <a:uLnTx/>
                <a:uFillTx/>
                <a:latin typeface="Lucida Sans Unicode"/>
                <a:ea typeface="+mn-ea"/>
                <a:cs typeface="+mn-cs"/>
              </a:rPr>
              <a:t>September 28,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3373" y="1731103"/>
            <a:ext cx="8999145" cy="4647426"/>
          </a:xfrm>
          <a:noFill/>
        </p:spPr>
        <p:txBody>
          <a:bodyPr wrap="square">
            <a:spAutoFit/>
          </a:bodyPr>
          <a:lstStyle/>
          <a:p>
            <a:pPr>
              <a:spcBef>
                <a:spcPts val="0"/>
              </a:spcBef>
              <a:buNone/>
            </a:pPr>
            <a:r>
              <a:rPr lang="en-US" sz="3200" b="1" dirty="0"/>
              <a:t>Pontius Pilate – Initial Examination</a:t>
            </a:r>
          </a:p>
          <a:p>
            <a:pPr>
              <a:spcBef>
                <a:spcPts val="0"/>
              </a:spcBef>
              <a:buNone/>
            </a:pPr>
            <a:r>
              <a:rPr lang="en-US" sz="2400" b="1" i="1" dirty="0"/>
              <a:t>Are you a king?</a:t>
            </a:r>
          </a:p>
          <a:p>
            <a:pPr>
              <a:spcBef>
                <a:spcPts val="0"/>
              </a:spcBef>
              <a:buNone/>
            </a:pPr>
            <a:r>
              <a:rPr lang="en-US" sz="2400" dirty="0"/>
              <a:t>	John 18:35-38, </a:t>
            </a:r>
            <a:r>
              <a:rPr lang="en-US" sz="2400" i="1" dirty="0"/>
              <a:t>“Pilate answered, Am I a Jew? Thine own nation and the chief priests delivered thee unto me: what hast thou done? Jesus answered, </a:t>
            </a:r>
            <a:r>
              <a:rPr lang="en-US" sz="2400" b="1" i="1" dirty="0"/>
              <a:t>My kingdom is not of this world: if my kingdom were of this world, then would my servants fight, that I should not be delivered to the Jews: but now is my kingdom not from hence. </a:t>
            </a:r>
            <a:r>
              <a:rPr lang="en-US" sz="2400" i="1" dirty="0"/>
              <a:t>Pilate therefore said unto him, Art thou a king then? Jesus answered, </a:t>
            </a:r>
            <a:r>
              <a:rPr lang="en-US" sz="2400" b="1" i="1" dirty="0"/>
              <a:t>Thou sayest that I am a king. </a:t>
            </a:r>
            <a:r>
              <a:rPr lang="en-US" sz="2400" i="1" dirty="0"/>
              <a:t>To this end have I been born, and to this end am I come into the world, that I should bear witness unto the truth. Every one that is of the truth heareth my voice. Pilate saith unto him, What is truth? And when he had said this, he went out again unto the Jews, and saith unto them, </a:t>
            </a:r>
            <a:r>
              <a:rPr lang="en-US" sz="2400" b="1" i="1" dirty="0"/>
              <a:t>I find no crime in him</a:t>
            </a:r>
            <a:r>
              <a:rPr lang="en-US" sz="2400" i="1" dirty="0"/>
              <a:t>.”</a:t>
            </a:r>
            <a:r>
              <a:rPr lang="en-US" sz="2400" dirty="0"/>
              <a:t> </a:t>
            </a:r>
            <a:br>
              <a:rPr lang="en-US" sz="2400" dirty="0"/>
            </a:br>
            <a:r>
              <a:rPr lang="en-US" sz="2400" dirty="0"/>
              <a:t>(cf. Matthew 27:12-14)</a:t>
            </a:r>
          </a:p>
        </p:txBody>
      </p:sp>
      <p:sp>
        <p:nvSpPr>
          <p:cNvPr id="3" name="Slide Number Placeholder 2"/>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10</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7" name="Title 3">
            <a:extLst>
              <a:ext uri="{FF2B5EF4-FFF2-40B4-BE49-F238E27FC236}">
                <a16:creationId xmlns:a16="http://schemas.microsoft.com/office/drawing/2014/main" id="{09B9A6B2-636D-304C-8DB5-43DA47AE48D0}"/>
              </a:ext>
            </a:extLst>
          </p:cNvPr>
          <p:cNvSpPr>
            <a:spLocks noGrp="1"/>
          </p:cNvSpPr>
          <p:nvPr>
            <p:ph type="title"/>
          </p:nvPr>
        </p:nvSpPr>
        <p:spPr>
          <a:xfrm>
            <a:off x="366670" y="77267"/>
            <a:ext cx="8458200" cy="1708160"/>
          </a:xfrm>
        </p:spPr>
        <p:txBody>
          <a:bodyPr>
            <a:spAutoFit/>
          </a:bodyPr>
          <a:lstStyle/>
          <a:p>
            <a:r>
              <a:rPr lang="en-US" sz="4000" b="1" dirty="0">
                <a:solidFill>
                  <a:schemeClr val="tx1"/>
                </a:solidFill>
              </a:rPr>
              <a:t>Pilate And The Roman Trial</a:t>
            </a:r>
            <a:br>
              <a:rPr lang="en-US" sz="3600" b="1" dirty="0">
                <a:solidFill>
                  <a:schemeClr val="tx1"/>
                </a:solidFill>
              </a:rPr>
            </a:br>
            <a:r>
              <a:rPr lang="en-US" sz="3100" b="1" dirty="0">
                <a:solidFill>
                  <a:schemeClr val="tx1"/>
                </a:solidFill>
              </a:rPr>
              <a:t>Matthew 27:11-14; Mark 15:2-5; Luke 23:1-5; </a:t>
            </a:r>
            <a:br>
              <a:rPr lang="en-US" sz="3100" b="1" dirty="0">
                <a:solidFill>
                  <a:schemeClr val="tx1"/>
                </a:solidFill>
              </a:rPr>
            </a:br>
            <a:r>
              <a:rPr lang="en-US" sz="3100" b="1" dirty="0">
                <a:solidFill>
                  <a:schemeClr val="tx1"/>
                </a:solidFill>
              </a:rPr>
              <a:t>John 18:28-38</a:t>
            </a:r>
            <a:endParaRPr lang="en-US" b="1"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697128" y="373879"/>
            <a:ext cx="7772400" cy="754053"/>
          </a:xfrm>
        </p:spPr>
        <p:txBody>
          <a:bodyPr>
            <a:spAutoFit/>
          </a:bodyPr>
          <a:lstStyle/>
          <a:p>
            <a:r>
              <a:rPr lang="en-US" sz="4000" b="1" dirty="0">
                <a:solidFill>
                  <a:schemeClr val="tx1"/>
                </a:solidFill>
              </a:rPr>
              <a:t>Nature Of The Kingdom.</a:t>
            </a:r>
          </a:p>
        </p:txBody>
      </p:sp>
      <p:sp>
        <p:nvSpPr>
          <p:cNvPr id="16387" name="Rectangle 3"/>
          <p:cNvSpPr>
            <a:spLocks noGrp="1" noChangeArrowheads="1"/>
          </p:cNvSpPr>
          <p:nvPr>
            <p:ph type="body" idx="1"/>
          </p:nvPr>
        </p:nvSpPr>
        <p:spPr>
          <a:xfrm>
            <a:off x="211910" y="1447800"/>
            <a:ext cx="8763000" cy="4747453"/>
          </a:xfrm>
        </p:spPr>
        <p:txBody>
          <a:bodyPr>
            <a:spAutoFit/>
          </a:bodyPr>
          <a:lstStyle/>
          <a:p>
            <a:pPr>
              <a:lnSpc>
                <a:spcPct val="90000"/>
              </a:lnSpc>
            </a:pPr>
            <a:r>
              <a:rPr lang="en-US" sz="3600" dirty="0"/>
              <a:t>Daniel 2:44-45 says the kingdom would be made without hands, signifying that </a:t>
            </a:r>
            <a:r>
              <a:rPr lang="en-US" sz="3600" b="1" dirty="0"/>
              <a:t>the kingdom would be spiritual in nature.</a:t>
            </a:r>
            <a:br>
              <a:rPr lang="en-US" sz="3600" b="1" dirty="0"/>
            </a:br>
            <a:r>
              <a:rPr lang="en-US" sz="3600" b="1" dirty="0"/>
              <a:t>cf. Hebrews 12:28</a:t>
            </a:r>
          </a:p>
          <a:p>
            <a:pPr marL="0" indent="0">
              <a:lnSpc>
                <a:spcPct val="90000"/>
              </a:lnSpc>
              <a:buNone/>
            </a:pPr>
            <a:endParaRPr lang="en-US" sz="3600" dirty="0"/>
          </a:p>
          <a:p>
            <a:pPr>
              <a:lnSpc>
                <a:spcPct val="90000"/>
              </a:lnSpc>
            </a:pPr>
            <a:r>
              <a:rPr lang="en-US" sz="3600" dirty="0"/>
              <a:t>Jesus disclaimed any pretensions to an earthly kingdom when he said to Pilate,</a:t>
            </a:r>
            <a:r>
              <a:rPr lang="en-US" sz="3600" i="1" dirty="0"/>
              <a:t> “</a:t>
            </a:r>
            <a:r>
              <a:rPr lang="en-US" sz="3600" b="1" i="1" dirty="0"/>
              <a:t>my kingdom is not of this world</a:t>
            </a:r>
            <a:r>
              <a:rPr lang="en-US" sz="3600" i="1" dirty="0"/>
              <a:t>.”</a:t>
            </a:r>
            <a:r>
              <a:rPr lang="en-US" sz="3600" b="1" dirty="0"/>
              <a:t> John 18:36-37</a:t>
            </a:r>
            <a:r>
              <a:rPr lang="en-US" sz="3600" dirty="0"/>
              <a:t>; </a:t>
            </a:r>
            <a:br>
              <a:rPr lang="en-US" sz="3600" dirty="0"/>
            </a:br>
            <a:r>
              <a:rPr lang="en-US" sz="3600" dirty="0"/>
              <a:t>cf. John 6:15; Romans 14:17; Luke 17:20-21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p:cTn id="7" dur="500" fill="hold"/>
                                        <p:tgtEl>
                                          <p:spTgt spid="1638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638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 calcmode="lin" valueType="num">
                                      <p:cBhvr>
                                        <p:cTn id="13" dur="500" fill="hold"/>
                                        <p:tgtEl>
                                          <p:spTgt spid="16387">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16387">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9808" y="1752984"/>
            <a:ext cx="8686800" cy="4765407"/>
          </a:xfrm>
        </p:spPr>
        <p:txBody>
          <a:bodyPr>
            <a:spAutoFit/>
          </a:bodyPr>
          <a:lstStyle/>
          <a:p>
            <a:pPr>
              <a:buNone/>
            </a:pPr>
            <a:r>
              <a:rPr lang="en-US" sz="3600" b="1" dirty="0"/>
              <a:t>Herod Antipas – Tetrarch (governor) of Galilee</a:t>
            </a:r>
          </a:p>
          <a:p>
            <a:r>
              <a:rPr lang="en-US" sz="2800" b="1" dirty="0"/>
              <a:t>One of the sons of Herod the Great. Matthew 2:1-16</a:t>
            </a:r>
          </a:p>
          <a:p>
            <a:pPr lvl="1"/>
            <a:r>
              <a:rPr lang="en-US" sz="2600" dirty="0"/>
              <a:t>Wise men came from the East to worship the Christ child.</a:t>
            </a:r>
          </a:p>
          <a:p>
            <a:pPr lvl="1"/>
            <a:r>
              <a:rPr lang="en-US" sz="2600" dirty="0"/>
              <a:t>Stopped at the palace of Herod the Great in Jerusalem.</a:t>
            </a:r>
          </a:p>
          <a:p>
            <a:pPr lvl="1"/>
            <a:r>
              <a:rPr lang="en-US" sz="2600" dirty="0"/>
              <a:t>Scribes determined that the child would be born in Bethlehem of Judea (Micah 5:2)</a:t>
            </a:r>
          </a:p>
          <a:p>
            <a:pPr lvl="1"/>
            <a:r>
              <a:rPr lang="en-US" sz="2600" dirty="0"/>
              <a:t>Warned to go home because Herod planned to harm the child.</a:t>
            </a:r>
          </a:p>
          <a:p>
            <a:pPr lvl="1"/>
            <a:r>
              <a:rPr lang="en-US" sz="2600" dirty="0"/>
              <a:t>Herod the Great so furious he ordered all babies of Bethlehem slain up to two years old. Matthew 2:16</a:t>
            </a:r>
          </a:p>
        </p:txBody>
      </p:sp>
      <p:sp>
        <p:nvSpPr>
          <p:cNvPr id="3" name="Slide Number Placeholder 2"/>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12</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7" name="Title 3">
            <a:extLst>
              <a:ext uri="{FF2B5EF4-FFF2-40B4-BE49-F238E27FC236}">
                <a16:creationId xmlns:a16="http://schemas.microsoft.com/office/drawing/2014/main" id="{E12B1906-40A7-C749-CA66-40EF0F730302}"/>
              </a:ext>
            </a:extLst>
          </p:cNvPr>
          <p:cNvSpPr>
            <a:spLocks noGrp="1"/>
          </p:cNvSpPr>
          <p:nvPr>
            <p:ph type="title"/>
          </p:nvPr>
        </p:nvSpPr>
        <p:spPr>
          <a:xfrm>
            <a:off x="366670" y="77267"/>
            <a:ext cx="8458200" cy="1708160"/>
          </a:xfrm>
        </p:spPr>
        <p:txBody>
          <a:bodyPr>
            <a:spAutoFit/>
          </a:bodyPr>
          <a:lstStyle/>
          <a:p>
            <a:r>
              <a:rPr lang="en-US" sz="4000" b="1" dirty="0">
                <a:solidFill>
                  <a:schemeClr val="tx1"/>
                </a:solidFill>
              </a:rPr>
              <a:t>Pilate And The Roman Trial</a:t>
            </a:r>
            <a:br>
              <a:rPr lang="en-US" sz="3600" b="1" dirty="0">
                <a:solidFill>
                  <a:schemeClr val="tx1"/>
                </a:solidFill>
              </a:rPr>
            </a:br>
            <a:r>
              <a:rPr lang="en-US" sz="3100" b="1" dirty="0">
                <a:solidFill>
                  <a:schemeClr val="tx1"/>
                </a:solidFill>
              </a:rPr>
              <a:t>Matthew 27:11-14; Mark 15:2-5; Luke 23:1-5; </a:t>
            </a:r>
            <a:br>
              <a:rPr lang="en-US" sz="3100" b="1" dirty="0">
                <a:solidFill>
                  <a:schemeClr val="tx1"/>
                </a:solidFill>
              </a:rPr>
            </a:br>
            <a:r>
              <a:rPr lang="en-US" sz="3100" b="1" dirty="0">
                <a:solidFill>
                  <a:schemeClr val="tx1"/>
                </a:solidFill>
              </a:rPr>
              <a:t>John 18:28-38</a:t>
            </a:r>
            <a:endParaRPr lang="en-US" b="1" dirty="0">
              <a:solidFill>
                <a:schemeClr val="tx1"/>
              </a:solidFill>
            </a:endParaRPr>
          </a:p>
        </p:txBody>
      </p:sp>
    </p:spTree>
    <p:extLst>
      <p:ext uri="{BB962C8B-B14F-4D97-AF65-F5344CB8AC3E}">
        <p14:creationId xmlns:p14="http://schemas.microsoft.com/office/powerpoint/2010/main" val="3028804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p:cTn id="1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2">
                                            <p:txEl>
                                              <p:pRg st="2" end="2"/>
                                            </p:txEl>
                                          </p:spTgt>
                                        </p:tgtEl>
                                        <p:attrNameLst>
                                          <p:attrName>ppt_h</p:attrName>
                                        </p:attrNameLst>
                                      </p:cBhvr>
                                      <p:tavLst>
                                        <p:tav tm="0">
                                          <p:val>
                                            <p:strVal val="#ppt_h"/>
                                          </p:val>
                                        </p:tav>
                                        <p:tav tm="100000">
                                          <p:val>
                                            <p:strVal val="#ppt_h"/>
                                          </p:val>
                                        </p:tav>
                                      </p:tavLst>
                                    </p:anim>
                                  </p:childTnLst>
                                </p:cTn>
                              </p:par>
                              <p:par>
                                <p:cTn id="13" presetID="17" presetClass="entr" presetSubtype="1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p:cTn id="15"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2">
                                            <p:txEl>
                                              <p:pRg st="3" end="3"/>
                                            </p:txEl>
                                          </p:spTgt>
                                        </p:tgtEl>
                                        <p:attrNameLst>
                                          <p:attrName>ppt_h</p:attrName>
                                        </p:attrNameLst>
                                      </p:cBhvr>
                                      <p:tavLst>
                                        <p:tav tm="0">
                                          <p:val>
                                            <p:strVal val="#ppt_h"/>
                                          </p:val>
                                        </p:tav>
                                        <p:tav tm="100000">
                                          <p:val>
                                            <p:strVal val="#ppt_h"/>
                                          </p:val>
                                        </p:tav>
                                      </p:tavLst>
                                    </p:anim>
                                  </p:childTnLst>
                                </p:cTn>
                              </p:par>
                              <p:par>
                                <p:cTn id="17" presetID="17" presetClass="entr" presetSubtype="10" fill="hold" grpId="0"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p:cTn id="19"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4" end="4"/>
                                            </p:txEl>
                                          </p:spTgt>
                                        </p:tgtEl>
                                        <p:attrNameLst>
                                          <p:attrName>ppt_h</p:attrName>
                                        </p:attrNameLst>
                                      </p:cBhvr>
                                      <p:tavLst>
                                        <p:tav tm="0">
                                          <p:val>
                                            <p:strVal val="#ppt_h"/>
                                          </p:val>
                                        </p:tav>
                                        <p:tav tm="100000">
                                          <p:val>
                                            <p:strVal val="#ppt_h"/>
                                          </p:val>
                                        </p:tav>
                                      </p:tavLst>
                                    </p:anim>
                                  </p:childTnLst>
                                </p:cTn>
                              </p:par>
                              <p:par>
                                <p:cTn id="21" presetID="17" presetClass="entr" presetSubtype="10" fill="hold" grpId="0"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p:cTn id="23"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5" end="5"/>
                                            </p:txEl>
                                          </p:spTgt>
                                        </p:tgtEl>
                                        <p:attrNameLst>
                                          <p:attrName>ppt_h</p:attrName>
                                        </p:attrNameLst>
                                      </p:cBhvr>
                                      <p:tavLst>
                                        <p:tav tm="0">
                                          <p:val>
                                            <p:strVal val="#ppt_h"/>
                                          </p:val>
                                        </p:tav>
                                        <p:tav tm="100000">
                                          <p:val>
                                            <p:strVal val="#ppt_h"/>
                                          </p:val>
                                        </p:tav>
                                      </p:tavLst>
                                    </p:anim>
                                  </p:childTnLst>
                                </p:cTn>
                              </p:par>
                              <p:par>
                                <p:cTn id="25" presetID="17" presetClass="entr" presetSubtype="10" fill="hold" grpId="0"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p:cTn id="27"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875" y="1676400"/>
            <a:ext cx="8686800" cy="4801314"/>
          </a:xfrm>
          <a:noFill/>
        </p:spPr>
        <p:txBody>
          <a:bodyPr>
            <a:spAutoFit/>
          </a:bodyPr>
          <a:lstStyle/>
          <a:p>
            <a:pPr>
              <a:buNone/>
            </a:pPr>
            <a:r>
              <a:rPr lang="en-US" sz="3200" b="1" dirty="0"/>
              <a:t>After Daybreak Friday Morning …</a:t>
            </a:r>
            <a:br>
              <a:rPr lang="en-US" sz="2800" b="1" dirty="0"/>
            </a:br>
            <a:r>
              <a:rPr lang="en-US" sz="2800" dirty="0"/>
              <a:t>Luke 22:66, </a:t>
            </a:r>
            <a:r>
              <a:rPr lang="en-US" sz="2800" i="1" dirty="0"/>
              <a:t>“As soon as it was day.” </a:t>
            </a:r>
          </a:p>
          <a:p>
            <a:pPr>
              <a:buNone/>
            </a:pPr>
            <a:r>
              <a:rPr lang="en-US" sz="2800" dirty="0"/>
              <a:t>The whole council met in formal session. Jesus was led into their midst and the trial began anew, but this time no false witnesses were produced.</a:t>
            </a:r>
          </a:p>
          <a:p>
            <a:pPr>
              <a:buNone/>
            </a:pPr>
            <a:endParaRPr lang="en-US" sz="2800" dirty="0"/>
          </a:p>
          <a:p>
            <a:pPr>
              <a:buNone/>
            </a:pPr>
            <a:endParaRPr lang="en-US" sz="2800" dirty="0"/>
          </a:p>
          <a:p>
            <a:pPr>
              <a:buNone/>
            </a:pPr>
            <a:r>
              <a:rPr lang="en-US" sz="2800" i="1" dirty="0"/>
              <a:t>“Immediately, in the morning, the chief priests held a consultation with the elders and scribes and the whole council; and they bound Jesus, led Him away, and delivered Him to Pilate.”</a:t>
            </a:r>
            <a:r>
              <a:rPr lang="en-US" sz="2800" dirty="0"/>
              <a:t> Mark 15:1 NKJV</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298769" y="82429"/>
            <a:ext cx="8582684" cy="1308050"/>
          </a:xfrm>
        </p:spPr>
        <p:txBody>
          <a:bodyPr wrap="square">
            <a:spAutoFit/>
          </a:bodyPr>
          <a:lstStyle/>
          <a:p>
            <a:r>
              <a:rPr lang="en-US" b="1" dirty="0">
                <a:solidFill>
                  <a:schemeClr val="tx1"/>
                </a:solidFill>
              </a:rPr>
              <a:t>The Council And The Day Trial</a:t>
            </a:r>
            <a:br>
              <a:rPr lang="en-US" b="1" dirty="0">
                <a:solidFill>
                  <a:schemeClr val="tx1"/>
                </a:solidFill>
              </a:rPr>
            </a:br>
            <a:r>
              <a:rPr lang="en-US" sz="3600" b="1" dirty="0">
                <a:solidFill>
                  <a:schemeClr val="tx1"/>
                </a:solidFill>
              </a:rPr>
              <a:t>Matthew 27:1-2; Mark 15:1; Luke 22:66-71</a:t>
            </a:r>
            <a:endParaRPr lang="en-US" b="1"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0875" y="1471570"/>
            <a:ext cx="8686800" cy="5293757"/>
          </a:xfrm>
          <a:noFill/>
        </p:spPr>
        <p:txBody>
          <a:bodyPr>
            <a:spAutoFit/>
          </a:bodyPr>
          <a:lstStyle/>
          <a:p>
            <a:pPr>
              <a:buNone/>
            </a:pPr>
            <a:r>
              <a:rPr lang="en-US" sz="3200" b="1" dirty="0"/>
              <a:t>After Daybreak Friday Morning …</a:t>
            </a:r>
            <a:br>
              <a:rPr lang="en-US" b="1" dirty="0"/>
            </a:br>
            <a:r>
              <a:rPr lang="en-US" dirty="0"/>
              <a:t>Luke 22:66, </a:t>
            </a:r>
            <a:r>
              <a:rPr lang="en-US" i="1" dirty="0"/>
              <a:t>“As soon as it was day.” </a:t>
            </a:r>
          </a:p>
          <a:p>
            <a:pPr>
              <a:buNone/>
            </a:pPr>
            <a:r>
              <a:rPr lang="en-US" dirty="0"/>
              <a:t>Luke 22:67-23:1, </a:t>
            </a:r>
            <a:r>
              <a:rPr lang="en-US" i="1" dirty="0"/>
              <a:t>“If thou art the Christ, tell us.</a:t>
            </a:r>
            <a:r>
              <a:rPr lang="en-US" dirty="0"/>
              <a:t> (cf. John 10:22-25; 18:19-21)</a:t>
            </a:r>
          </a:p>
          <a:p>
            <a:r>
              <a:rPr lang="en-US" i="1" dirty="0"/>
              <a:t>“But he said unto them, If I tell you, ye will not believe: and if I ask (you), ye will not answer. But from henceforth shall the Son of man be seated at the right hand of the power of God.</a:t>
            </a:r>
          </a:p>
          <a:p>
            <a:r>
              <a:rPr lang="en-US" i="1" dirty="0"/>
              <a:t>“And they all said, Art thou then the Son of God? And he said unto them, </a:t>
            </a:r>
            <a:br>
              <a:rPr lang="en-US" i="1" dirty="0"/>
            </a:br>
            <a:r>
              <a:rPr lang="en-US" b="1" i="1" dirty="0"/>
              <a:t>Ye say that I am.</a:t>
            </a:r>
          </a:p>
          <a:p>
            <a:r>
              <a:rPr lang="en-US" i="1" dirty="0"/>
              <a:t>“And they said, What further need have we of witness? for we ourselves have heard from his own mouth. And the whole company of them rose up, and brought him before Pilate.”</a:t>
            </a:r>
            <a:r>
              <a:rPr lang="en-US" dirty="0"/>
              <a:t> ASV</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7" name="Title 3">
            <a:extLst>
              <a:ext uri="{FF2B5EF4-FFF2-40B4-BE49-F238E27FC236}">
                <a16:creationId xmlns:a16="http://schemas.microsoft.com/office/drawing/2014/main" id="{7A87D9D5-5EFC-27FC-25BD-804C3483C825}"/>
              </a:ext>
            </a:extLst>
          </p:cNvPr>
          <p:cNvSpPr>
            <a:spLocks noGrp="1"/>
          </p:cNvSpPr>
          <p:nvPr>
            <p:ph type="title"/>
          </p:nvPr>
        </p:nvSpPr>
        <p:spPr>
          <a:xfrm>
            <a:off x="298769" y="82429"/>
            <a:ext cx="8582684" cy="1308050"/>
          </a:xfrm>
        </p:spPr>
        <p:txBody>
          <a:bodyPr wrap="square">
            <a:spAutoFit/>
          </a:bodyPr>
          <a:lstStyle/>
          <a:p>
            <a:r>
              <a:rPr lang="en-US" b="1" dirty="0">
                <a:solidFill>
                  <a:schemeClr val="tx1"/>
                </a:solidFill>
              </a:rPr>
              <a:t>The Council And The Day Trial</a:t>
            </a:r>
            <a:br>
              <a:rPr lang="en-US" b="1" dirty="0">
                <a:solidFill>
                  <a:schemeClr val="tx1"/>
                </a:solidFill>
              </a:rPr>
            </a:br>
            <a:r>
              <a:rPr lang="en-US" sz="3600" b="1" dirty="0">
                <a:solidFill>
                  <a:schemeClr val="tx1"/>
                </a:solidFill>
              </a:rPr>
              <a:t>Matthew 27:1-2; Mark 15:1; Luke 22:66-71</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682" y="1371600"/>
            <a:ext cx="8534400" cy="4237057"/>
          </a:xfrm>
          <a:noFill/>
        </p:spPr>
        <p:txBody>
          <a:bodyPr>
            <a:spAutoFit/>
          </a:bodyPr>
          <a:lstStyle/>
          <a:p>
            <a:r>
              <a:rPr lang="en-US" sz="3200" dirty="0"/>
              <a:t>Jesus was up all night, endured physical abuse – bound, slapped, spit upon, struck with the fist while blindfolded, mocked and beaten.</a:t>
            </a:r>
          </a:p>
          <a:p>
            <a:r>
              <a:rPr lang="en-US" sz="3200" dirty="0"/>
              <a:t>When questioned by Annas, Jesus told him to question those who had heard the things He had spoken.</a:t>
            </a:r>
          </a:p>
          <a:p>
            <a:r>
              <a:rPr lang="en-US" sz="3200" dirty="0"/>
              <a:t>Before the Sanhedrin, Jesus had nothing to say in His own defense.</a:t>
            </a:r>
          </a:p>
          <a:p>
            <a:pPr lvl="1"/>
            <a:r>
              <a:rPr lang="en-US" sz="3200" dirty="0"/>
              <a:t>When </a:t>
            </a:r>
            <a:r>
              <a:rPr lang="en-US" sz="3200" i="1" dirty="0"/>
              <a:t>“adjured,” </a:t>
            </a:r>
            <a:r>
              <a:rPr lang="en-US" sz="3200" dirty="0"/>
              <a:t>He confessed his deity</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7" name="Title 3">
            <a:extLst>
              <a:ext uri="{FF2B5EF4-FFF2-40B4-BE49-F238E27FC236}">
                <a16:creationId xmlns:a16="http://schemas.microsoft.com/office/drawing/2014/main" id="{147E3A90-C205-A1E3-5CB1-723AA6D96918}"/>
              </a:ext>
            </a:extLst>
          </p:cNvPr>
          <p:cNvSpPr>
            <a:spLocks noGrp="1"/>
          </p:cNvSpPr>
          <p:nvPr>
            <p:ph type="title"/>
          </p:nvPr>
        </p:nvSpPr>
        <p:spPr>
          <a:xfrm>
            <a:off x="298769" y="82429"/>
            <a:ext cx="8582684" cy="1308050"/>
          </a:xfrm>
        </p:spPr>
        <p:txBody>
          <a:bodyPr wrap="square">
            <a:spAutoFit/>
          </a:bodyPr>
          <a:lstStyle/>
          <a:p>
            <a:r>
              <a:rPr lang="en-US" b="1" dirty="0">
                <a:solidFill>
                  <a:schemeClr val="tx1"/>
                </a:solidFill>
              </a:rPr>
              <a:t>The Council And The Day Trial</a:t>
            </a:r>
            <a:br>
              <a:rPr lang="en-US" b="1" dirty="0">
                <a:solidFill>
                  <a:schemeClr val="tx1"/>
                </a:solidFill>
              </a:rPr>
            </a:br>
            <a:r>
              <a:rPr lang="en-US" sz="3600" b="1" dirty="0">
                <a:solidFill>
                  <a:schemeClr val="tx1"/>
                </a:solidFill>
              </a:rPr>
              <a:t>Matthew 27:1-2; Mark 15:1; Luke 22:66-71</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par>
                                <p:cTn id="15" presetID="17" presetClass="entr" presetSubtype="10"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p:cTn id="1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682" y="1543613"/>
            <a:ext cx="8534400" cy="4185761"/>
          </a:xfrm>
          <a:noFill/>
        </p:spPr>
        <p:txBody>
          <a:bodyPr>
            <a:spAutoFit/>
          </a:bodyPr>
          <a:lstStyle/>
          <a:p>
            <a:r>
              <a:rPr lang="en-US" sz="3200" dirty="0"/>
              <a:t>Later when taken to Pilate, Jesus spoke to him privately, but not a word before the rulers and chief priest.</a:t>
            </a:r>
          </a:p>
          <a:p>
            <a:pPr>
              <a:buNone/>
            </a:pPr>
            <a:endParaRPr lang="en-US" sz="3200" dirty="0"/>
          </a:p>
          <a:p>
            <a:r>
              <a:rPr lang="en-US" sz="3200" b="1" dirty="0"/>
              <a:t>Isaiah 53:7</a:t>
            </a:r>
            <a:r>
              <a:rPr lang="en-US" sz="3200" dirty="0"/>
              <a:t>, </a:t>
            </a:r>
            <a:r>
              <a:rPr lang="en-US" sz="3200" i="1" dirty="0"/>
              <a:t>“</a:t>
            </a:r>
            <a:r>
              <a:rPr lang="en-US" sz="3200" b="1" i="1" dirty="0"/>
              <a:t>He was oppressed, yet when he was afflicted he opened not his mouth; as a lamb that is led to the slaughter, and as a sheep that before its shearers is dumb, so he opened not his mouth</a:t>
            </a:r>
            <a:r>
              <a:rPr lang="en-US" sz="3200" i="1" dirty="0"/>
              <a:t>.”</a:t>
            </a:r>
            <a:r>
              <a:rPr lang="en-US" sz="3200" b="1" dirty="0"/>
              <a:t> ASV</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7" name="Title 3">
            <a:extLst>
              <a:ext uri="{FF2B5EF4-FFF2-40B4-BE49-F238E27FC236}">
                <a16:creationId xmlns:a16="http://schemas.microsoft.com/office/drawing/2014/main" id="{5F4390F7-9912-A2AA-2425-8D88C47272FE}"/>
              </a:ext>
            </a:extLst>
          </p:cNvPr>
          <p:cNvSpPr>
            <a:spLocks noGrp="1"/>
          </p:cNvSpPr>
          <p:nvPr>
            <p:ph type="title"/>
          </p:nvPr>
        </p:nvSpPr>
        <p:spPr>
          <a:xfrm>
            <a:off x="298769" y="82429"/>
            <a:ext cx="8582684" cy="1308050"/>
          </a:xfrm>
        </p:spPr>
        <p:txBody>
          <a:bodyPr wrap="square">
            <a:spAutoFit/>
          </a:bodyPr>
          <a:lstStyle/>
          <a:p>
            <a:r>
              <a:rPr lang="en-US" b="1" dirty="0">
                <a:solidFill>
                  <a:schemeClr val="tx1"/>
                </a:solidFill>
              </a:rPr>
              <a:t>The Council And The Day Trial</a:t>
            </a:r>
            <a:br>
              <a:rPr lang="en-US" b="1" dirty="0">
                <a:solidFill>
                  <a:schemeClr val="tx1"/>
                </a:solidFill>
              </a:rPr>
            </a:br>
            <a:r>
              <a:rPr lang="en-US" sz="3600" b="1" dirty="0">
                <a:solidFill>
                  <a:schemeClr val="tx1"/>
                </a:solidFill>
              </a:rPr>
              <a:t>Matthew 27:1-2; Mark 15:1; Luke 22:66-71</a:t>
            </a:r>
            <a:endParaRPr lang="en-US" b="1"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3870" y="1803527"/>
            <a:ext cx="8848725" cy="4801314"/>
          </a:xfrm>
          <a:noFill/>
        </p:spPr>
        <p:txBody>
          <a:bodyPr>
            <a:spAutoFit/>
          </a:bodyPr>
          <a:lstStyle/>
          <a:p>
            <a:pPr>
              <a:spcBef>
                <a:spcPts val="0"/>
              </a:spcBef>
              <a:buNone/>
            </a:pPr>
            <a:r>
              <a:rPr lang="en-US" sz="3600" b="1" dirty="0"/>
              <a:t>Pontius Pilate –</a:t>
            </a:r>
          </a:p>
          <a:p>
            <a:pPr>
              <a:spcBef>
                <a:spcPts val="0"/>
              </a:spcBef>
            </a:pPr>
            <a:r>
              <a:rPr lang="en-US" sz="3000" dirty="0"/>
              <a:t>Appointed the fifth governor of the Roman province of Judaea, Samaria, and Idumea serving under Emperor Tiberius from 26/27 to 36/37 AD.</a:t>
            </a:r>
          </a:p>
          <a:p>
            <a:pPr>
              <a:spcBef>
                <a:spcPts val="0"/>
              </a:spcBef>
            </a:pPr>
            <a:r>
              <a:rPr lang="en-US" sz="3000" b="1" dirty="0"/>
              <a:t>Offensive to the Jews:</a:t>
            </a:r>
          </a:p>
          <a:p>
            <a:pPr lvl="1">
              <a:spcBef>
                <a:spcPts val="0"/>
              </a:spcBef>
            </a:pPr>
            <a:r>
              <a:rPr lang="en-US" sz="3000" dirty="0"/>
              <a:t>He hung worship images of the emperor throughout Jerusalem and had coins bearing pagan religious symbols minted.</a:t>
            </a:r>
          </a:p>
          <a:p>
            <a:pPr lvl="1">
              <a:spcBef>
                <a:spcPts val="0"/>
              </a:spcBef>
            </a:pPr>
            <a:r>
              <a:rPr lang="en-US" sz="3000" dirty="0"/>
              <a:t>Soldiers carried standards bearing the likeness of the emperor into Jerusalem.</a:t>
            </a:r>
          </a:p>
        </p:txBody>
      </p:sp>
      <p:sp>
        <p:nvSpPr>
          <p:cNvPr id="3" name="Slide Number Placeholder 2"/>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6</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366670" y="77267"/>
            <a:ext cx="8458200" cy="1708160"/>
          </a:xfrm>
        </p:spPr>
        <p:txBody>
          <a:bodyPr>
            <a:spAutoFit/>
          </a:bodyPr>
          <a:lstStyle/>
          <a:p>
            <a:r>
              <a:rPr lang="en-US" sz="4000" b="1" dirty="0">
                <a:solidFill>
                  <a:schemeClr val="tx1"/>
                </a:solidFill>
              </a:rPr>
              <a:t>Pilate And The Roman Trial</a:t>
            </a:r>
            <a:br>
              <a:rPr lang="en-US" sz="3600" b="1" dirty="0">
                <a:solidFill>
                  <a:schemeClr val="tx1"/>
                </a:solidFill>
              </a:rPr>
            </a:br>
            <a:r>
              <a:rPr lang="en-US" sz="3100" b="1" dirty="0">
                <a:solidFill>
                  <a:schemeClr val="tx1"/>
                </a:solidFill>
              </a:rPr>
              <a:t>Matthew 27:11-14; Mark 15:2-5; Luke 23:1-5; </a:t>
            </a:r>
            <a:br>
              <a:rPr lang="en-US" sz="3100" b="1" dirty="0">
                <a:solidFill>
                  <a:schemeClr val="tx1"/>
                </a:solidFill>
              </a:rPr>
            </a:br>
            <a:r>
              <a:rPr lang="en-US" sz="3100" b="1" dirty="0">
                <a:solidFill>
                  <a:schemeClr val="tx1"/>
                </a:solidFill>
              </a:rPr>
              <a:t>John 18:28-38</a:t>
            </a:r>
            <a:endParaRPr lang="en-US" b="1"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3870" y="2111356"/>
            <a:ext cx="8848725" cy="2780248"/>
          </a:xfrm>
          <a:noFill/>
        </p:spPr>
        <p:txBody>
          <a:bodyPr>
            <a:spAutoFit/>
          </a:bodyPr>
          <a:lstStyle/>
          <a:p>
            <a:pPr lvl="1"/>
            <a:r>
              <a:rPr lang="en-US" sz="2800" dirty="0"/>
              <a:t>He took money from the temple treasury to build an aqueduct to Jerusalem.</a:t>
            </a:r>
          </a:p>
          <a:p>
            <a:pPr lvl="1"/>
            <a:r>
              <a:rPr lang="en-US" sz="2800" dirty="0"/>
              <a:t>He put golden shields inscribed with portraits of the emperor in Herod’s palace.</a:t>
            </a:r>
          </a:p>
          <a:p>
            <a:pPr lvl="1"/>
            <a:r>
              <a:rPr lang="en-US" sz="2800" dirty="0"/>
              <a:t>He mingled the blood of some Galileans with their sacrifices. Luke 13:1</a:t>
            </a:r>
          </a:p>
        </p:txBody>
      </p:sp>
      <p:sp>
        <p:nvSpPr>
          <p:cNvPr id="3" name="Slide Number Placeholder 2"/>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7</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7" name="Title 3">
            <a:extLst>
              <a:ext uri="{FF2B5EF4-FFF2-40B4-BE49-F238E27FC236}">
                <a16:creationId xmlns:a16="http://schemas.microsoft.com/office/drawing/2014/main" id="{E055596A-CC44-6901-0EC5-007446B4AC56}"/>
              </a:ext>
            </a:extLst>
          </p:cNvPr>
          <p:cNvSpPr>
            <a:spLocks noGrp="1"/>
          </p:cNvSpPr>
          <p:nvPr>
            <p:ph type="title"/>
          </p:nvPr>
        </p:nvSpPr>
        <p:spPr>
          <a:xfrm>
            <a:off x="366670" y="77267"/>
            <a:ext cx="8458200" cy="1708160"/>
          </a:xfrm>
        </p:spPr>
        <p:txBody>
          <a:bodyPr>
            <a:spAutoFit/>
          </a:bodyPr>
          <a:lstStyle/>
          <a:p>
            <a:r>
              <a:rPr lang="en-US" sz="4000" b="1" dirty="0">
                <a:solidFill>
                  <a:schemeClr val="tx1"/>
                </a:solidFill>
              </a:rPr>
              <a:t>Pilate And The Roman Trial</a:t>
            </a:r>
            <a:br>
              <a:rPr lang="en-US" sz="3600" b="1" dirty="0">
                <a:solidFill>
                  <a:schemeClr val="tx1"/>
                </a:solidFill>
              </a:rPr>
            </a:br>
            <a:r>
              <a:rPr lang="en-US" sz="3100" b="1" dirty="0">
                <a:solidFill>
                  <a:schemeClr val="tx1"/>
                </a:solidFill>
              </a:rPr>
              <a:t>Matthew 27:11-14; Mark 15:2-5; Luke 23:1-5; </a:t>
            </a:r>
            <a:br>
              <a:rPr lang="en-US" sz="3100" b="1" dirty="0">
                <a:solidFill>
                  <a:schemeClr val="tx1"/>
                </a:solidFill>
              </a:rPr>
            </a:br>
            <a:r>
              <a:rPr lang="en-US" sz="3100" b="1" dirty="0">
                <a:solidFill>
                  <a:schemeClr val="tx1"/>
                </a:solidFill>
              </a:rPr>
              <a:t>John 18:28-38</a:t>
            </a:r>
            <a:endParaRPr lang="en-US" b="1" dirty="0">
              <a:solidFill>
                <a:schemeClr val="tx1"/>
              </a:solidFill>
            </a:endParaRPr>
          </a:p>
        </p:txBody>
      </p:sp>
    </p:spTree>
    <p:extLst>
      <p:ext uri="{BB962C8B-B14F-4D97-AF65-F5344CB8AC3E}">
        <p14:creationId xmlns:p14="http://schemas.microsoft.com/office/powerpoint/2010/main" val="981828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3871" y="1740164"/>
            <a:ext cx="8848725" cy="4893647"/>
          </a:xfrm>
          <a:noFill/>
        </p:spPr>
        <p:txBody>
          <a:bodyPr>
            <a:spAutoFit/>
          </a:bodyPr>
          <a:lstStyle/>
          <a:p>
            <a:pPr lvl="1">
              <a:spcBef>
                <a:spcPts val="0"/>
              </a:spcBef>
            </a:pPr>
            <a:r>
              <a:rPr lang="en-US" sz="2600" dirty="0"/>
              <a:t>King Herod Agrippa I charged Pilate with “corruptibility, violence, robberies, ill-treatment of the people, grievances, continuous executions without even the form of a trial, endless and intolerable cruelties” (Jack </a:t>
            </a:r>
            <a:r>
              <a:rPr lang="en-US" sz="2600" dirty="0" err="1"/>
              <a:t>Finegan</a:t>
            </a:r>
            <a:r>
              <a:rPr lang="en-US" sz="2600" dirty="0"/>
              <a:t>, </a:t>
            </a:r>
            <a:r>
              <a:rPr lang="en-US" sz="2600" i="1" dirty="0"/>
              <a:t>Light From The Ancient Past</a:t>
            </a:r>
            <a:r>
              <a:rPr lang="en-US" sz="2600" dirty="0"/>
              <a:t>, page 257).</a:t>
            </a:r>
          </a:p>
          <a:p>
            <a:pPr lvl="1">
              <a:spcBef>
                <a:spcPts val="0"/>
              </a:spcBef>
            </a:pPr>
            <a:r>
              <a:rPr lang="en-US" sz="2600" dirty="0"/>
              <a:t>He slaughtered and imprisoned many of the Samaritans gathered at Mount. Gerizim to search for artifacts (36 AD). The Samaritans reported Pilate to Vitellius, legate of Syria, after the attack. </a:t>
            </a:r>
            <a:br>
              <a:rPr lang="en-US" sz="2600" dirty="0"/>
            </a:br>
            <a:r>
              <a:rPr lang="en-US" sz="2600" dirty="0"/>
              <a:t>He was then ordered back to Rome to stand trial for cruelty and oppression. Pilate was replaced in 36 AD and returned to Rome. He was eventually exiled from Italy and died in 38 AD.</a:t>
            </a:r>
          </a:p>
          <a:p>
            <a:pPr lvl="1">
              <a:spcBef>
                <a:spcPts val="0"/>
              </a:spcBef>
            </a:pPr>
            <a:r>
              <a:rPr lang="en-US" sz="2600" dirty="0"/>
              <a:t>According to </a:t>
            </a:r>
            <a:r>
              <a:rPr lang="en-US" sz="2600" i="1" dirty="0"/>
              <a:t>Eusebius of Caesarea’s Ecclesiastical History</a:t>
            </a:r>
            <a:r>
              <a:rPr lang="en-US" sz="2600" dirty="0"/>
              <a:t>, Pilate killed himself on orders from the emperor Caligula.</a:t>
            </a:r>
          </a:p>
        </p:txBody>
      </p:sp>
      <p:sp>
        <p:nvSpPr>
          <p:cNvPr id="3" name="Slide Number Placeholder 2"/>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8</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7" name="Title 3">
            <a:extLst>
              <a:ext uri="{FF2B5EF4-FFF2-40B4-BE49-F238E27FC236}">
                <a16:creationId xmlns:a16="http://schemas.microsoft.com/office/drawing/2014/main" id="{E280BFDE-A28D-223E-B18D-C5A911B51341}"/>
              </a:ext>
            </a:extLst>
          </p:cNvPr>
          <p:cNvSpPr>
            <a:spLocks noGrp="1"/>
          </p:cNvSpPr>
          <p:nvPr>
            <p:ph type="title"/>
          </p:nvPr>
        </p:nvSpPr>
        <p:spPr>
          <a:xfrm>
            <a:off x="366670" y="77267"/>
            <a:ext cx="8458200" cy="1708160"/>
          </a:xfrm>
        </p:spPr>
        <p:txBody>
          <a:bodyPr>
            <a:spAutoFit/>
          </a:bodyPr>
          <a:lstStyle/>
          <a:p>
            <a:r>
              <a:rPr lang="en-US" sz="4000" b="1" dirty="0">
                <a:solidFill>
                  <a:schemeClr val="tx1"/>
                </a:solidFill>
              </a:rPr>
              <a:t>Pilate And The Roman Trial</a:t>
            </a:r>
            <a:br>
              <a:rPr lang="en-US" sz="3600" b="1" dirty="0">
                <a:solidFill>
                  <a:schemeClr val="tx1"/>
                </a:solidFill>
              </a:rPr>
            </a:br>
            <a:r>
              <a:rPr lang="en-US" sz="3100" b="1" dirty="0">
                <a:solidFill>
                  <a:schemeClr val="tx1"/>
                </a:solidFill>
              </a:rPr>
              <a:t>Matthew 27:11-14; Mark 15:2-5; Luke 23:1-5; </a:t>
            </a:r>
            <a:br>
              <a:rPr lang="en-US" sz="3100" b="1" dirty="0">
                <a:solidFill>
                  <a:schemeClr val="tx1"/>
                </a:solidFill>
              </a:rPr>
            </a:br>
            <a:r>
              <a:rPr lang="en-US" sz="3100" b="1" dirty="0">
                <a:solidFill>
                  <a:schemeClr val="tx1"/>
                </a:solidFill>
              </a:rPr>
              <a:t>John 18:28-38</a:t>
            </a:r>
            <a:endParaRPr lang="en-US" b="1" dirty="0">
              <a:solidFill>
                <a:schemeClr val="tx1"/>
              </a:solidFill>
            </a:endParaRPr>
          </a:p>
        </p:txBody>
      </p:sp>
    </p:spTree>
    <p:extLst>
      <p:ext uri="{BB962C8B-B14F-4D97-AF65-F5344CB8AC3E}">
        <p14:creationId xmlns:p14="http://schemas.microsoft.com/office/powerpoint/2010/main" val="81613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372" y="1798637"/>
            <a:ext cx="8387573" cy="4893647"/>
          </a:xfrm>
        </p:spPr>
        <p:txBody>
          <a:bodyPr wrap="square">
            <a:spAutoFit/>
          </a:bodyPr>
          <a:lstStyle/>
          <a:p>
            <a:pPr>
              <a:spcBef>
                <a:spcPts val="0"/>
              </a:spcBef>
              <a:buNone/>
            </a:pPr>
            <a:r>
              <a:rPr lang="en-US" sz="3200" b="1" dirty="0"/>
              <a:t>Pontius Pilate – Initial Examination</a:t>
            </a:r>
          </a:p>
          <a:p>
            <a:pPr>
              <a:spcBef>
                <a:spcPts val="0"/>
              </a:spcBef>
              <a:buNone/>
            </a:pPr>
            <a:endParaRPr lang="en-US" sz="2800" dirty="0"/>
          </a:p>
          <a:p>
            <a:pPr>
              <a:spcBef>
                <a:spcPts val="0"/>
              </a:spcBef>
            </a:pPr>
            <a:r>
              <a:rPr lang="en-US" sz="2800" dirty="0"/>
              <a:t>Jesus brought to the Praetorium before Pilate. Went out to the crowd to learn the charges. John 18:29-30</a:t>
            </a:r>
          </a:p>
          <a:p>
            <a:pPr>
              <a:spcBef>
                <a:spcPts val="0"/>
              </a:spcBef>
            </a:pPr>
            <a:r>
              <a:rPr lang="en-US" sz="2800" dirty="0"/>
              <a:t>Death sentence demanded. John 18:31-32; cf. John 12:32-33</a:t>
            </a:r>
          </a:p>
          <a:p>
            <a:pPr marL="0" indent="0">
              <a:spcBef>
                <a:spcPts val="0"/>
              </a:spcBef>
              <a:buNone/>
            </a:pPr>
            <a:endParaRPr lang="en-US" sz="2800" dirty="0"/>
          </a:p>
          <a:p>
            <a:pPr>
              <a:spcBef>
                <a:spcPts val="0"/>
              </a:spcBef>
            </a:pPr>
            <a:r>
              <a:rPr lang="en-US" sz="2800" dirty="0"/>
              <a:t>The Sanhedrin’s charges against Jesus.</a:t>
            </a:r>
          </a:p>
          <a:p>
            <a:pPr lvl="1">
              <a:spcBef>
                <a:spcPts val="0"/>
              </a:spcBef>
            </a:pPr>
            <a:r>
              <a:rPr lang="en-US" sz="2800" dirty="0"/>
              <a:t>Blasphemy against God. Matthew 26:65; cf. Leviticus 24:16</a:t>
            </a:r>
          </a:p>
          <a:p>
            <a:pPr lvl="1">
              <a:spcBef>
                <a:spcPts val="0"/>
              </a:spcBef>
            </a:pPr>
            <a:r>
              <a:rPr lang="en-US" sz="2800" dirty="0"/>
              <a:t>Perverting our nation.</a:t>
            </a:r>
          </a:p>
          <a:p>
            <a:pPr lvl="1">
              <a:spcBef>
                <a:spcPts val="0"/>
              </a:spcBef>
            </a:pPr>
            <a:r>
              <a:rPr lang="en-US" sz="2800" dirty="0"/>
              <a:t>Forbidding to give tribute to Caesar. cf. Matthew 22:17</a:t>
            </a:r>
          </a:p>
          <a:p>
            <a:pPr lvl="1">
              <a:spcBef>
                <a:spcPts val="0"/>
              </a:spcBef>
            </a:pPr>
            <a:r>
              <a:rPr lang="en-US" sz="2800" dirty="0"/>
              <a:t>Saying He is the Christ, </a:t>
            </a:r>
            <a:r>
              <a:rPr lang="en-US" sz="2800" b="1" dirty="0"/>
              <a:t>a King. </a:t>
            </a:r>
            <a:r>
              <a:rPr lang="en-US" sz="2800" dirty="0"/>
              <a:t>cf. John 18:33</a:t>
            </a:r>
          </a:p>
        </p:txBody>
      </p:sp>
      <p:sp>
        <p:nvSpPr>
          <p:cNvPr id="3" name="Slide Number Placeholder 2"/>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CBBBBBB4-4022-427B-9D6F-D8642599F7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914400" rtl="0" eaLnBrk="1" fontAlgn="base" latinLnBrk="0" hangingPunct="1">
                <a:lnSpc>
                  <a:spcPct val="100000"/>
                </a:lnSpc>
                <a:spcBef>
                  <a:spcPct val="0"/>
                </a:spcBef>
                <a:spcAft>
                  <a:spcPct val="0"/>
                </a:spcAft>
                <a:buClrTx/>
                <a:buSzTx/>
                <a:buFontTx/>
                <a:buNone/>
                <a:tabLst/>
                <a:defRPr/>
              </a:pPr>
              <a:t>9</a:t>
            </a:fld>
            <a:endParaRPr kumimoji="0" lang="en-US" sz="1400" b="0" i="0" u="none" strike="noStrike" kern="1200" cap="none" spc="0" normalizeH="0" baseline="0" noProof="0" dirty="0">
              <a:ln>
                <a:noFill/>
              </a:ln>
              <a:solidFill>
                <a:prstClr val="black"/>
              </a:solidFill>
              <a:effectLst/>
              <a:uLnTx/>
              <a:uFillTx/>
              <a:latin typeface="Franklin Gothic Book"/>
              <a:ea typeface="+mj-ea"/>
              <a:cs typeface="+mj-cs"/>
            </a:endParaRPr>
          </a:p>
        </p:txBody>
      </p:sp>
      <p:sp>
        <p:nvSpPr>
          <p:cNvPr id="5" name="Right Brace 4"/>
          <p:cNvSpPr/>
          <p:nvPr/>
        </p:nvSpPr>
        <p:spPr>
          <a:xfrm>
            <a:off x="7777319" y="5398357"/>
            <a:ext cx="148656" cy="1130647"/>
          </a:xfrm>
          <a:prstGeom prst="rightBrace">
            <a:avLst>
              <a:gd name="adj1" fmla="val 197115"/>
              <a:gd name="adj2" fmla="val 50000"/>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effectLst/>
              <a:uLnTx/>
              <a:uFillTx/>
              <a:latin typeface="Perpetua"/>
              <a:ea typeface="+mn-ea"/>
              <a:cs typeface="+mn-cs"/>
            </a:endParaRPr>
          </a:p>
        </p:txBody>
      </p:sp>
      <p:sp>
        <p:nvSpPr>
          <p:cNvPr id="6" name="TextBox 5"/>
          <p:cNvSpPr txBox="1"/>
          <p:nvPr/>
        </p:nvSpPr>
        <p:spPr>
          <a:xfrm>
            <a:off x="7869950" y="5752538"/>
            <a:ext cx="1244616" cy="43088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200" b="0" i="0" u="none" strike="noStrike" kern="1200" cap="none" spc="0" normalizeH="0" baseline="0" noProof="0" dirty="0">
                <a:ln>
                  <a:noFill/>
                </a:ln>
                <a:effectLst/>
                <a:uLnTx/>
                <a:uFillTx/>
                <a:latin typeface="Perpetua" panose="02020502060401020303" pitchFamily="18" charset="0"/>
              </a:rPr>
              <a:t>Luke 23:2</a:t>
            </a:r>
          </a:p>
        </p:txBody>
      </p:sp>
      <p:sp>
        <p:nvSpPr>
          <p:cNvPr id="12" name="Title 3">
            <a:extLst>
              <a:ext uri="{FF2B5EF4-FFF2-40B4-BE49-F238E27FC236}">
                <a16:creationId xmlns:a16="http://schemas.microsoft.com/office/drawing/2014/main" id="{D0FC0DAF-975C-C920-B8A4-4195FDDABE2A}"/>
              </a:ext>
            </a:extLst>
          </p:cNvPr>
          <p:cNvSpPr>
            <a:spLocks noGrp="1"/>
          </p:cNvSpPr>
          <p:nvPr>
            <p:ph type="title"/>
          </p:nvPr>
        </p:nvSpPr>
        <p:spPr>
          <a:xfrm>
            <a:off x="366670" y="77267"/>
            <a:ext cx="8458200" cy="1708160"/>
          </a:xfrm>
        </p:spPr>
        <p:txBody>
          <a:bodyPr>
            <a:spAutoFit/>
          </a:bodyPr>
          <a:lstStyle/>
          <a:p>
            <a:r>
              <a:rPr lang="en-US" sz="4000" b="1" dirty="0">
                <a:solidFill>
                  <a:schemeClr val="tx1"/>
                </a:solidFill>
              </a:rPr>
              <a:t>Pilate And The Roman Trial</a:t>
            </a:r>
            <a:br>
              <a:rPr lang="en-US" sz="3600" b="1" dirty="0">
                <a:solidFill>
                  <a:schemeClr val="tx1"/>
                </a:solidFill>
              </a:rPr>
            </a:br>
            <a:r>
              <a:rPr lang="en-US" sz="3100" b="1" dirty="0">
                <a:solidFill>
                  <a:schemeClr val="tx1"/>
                </a:solidFill>
              </a:rPr>
              <a:t>Matthew 27:11-14; Mark 15:2-5; Luke 23:1-5; </a:t>
            </a:r>
            <a:br>
              <a:rPr lang="en-US" sz="3100" b="1" dirty="0">
                <a:solidFill>
                  <a:schemeClr val="tx1"/>
                </a:solidFill>
              </a:rPr>
            </a:br>
            <a:r>
              <a:rPr lang="en-US" sz="3100" b="1" dirty="0">
                <a:solidFill>
                  <a:schemeClr val="tx1"/>
                </a:solidFill>
              </a:rPr>
              <a:t>John 18:28-38</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p:cTn id="1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p:cTn id="19"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5" end="5"/>
                                            </p:txEl>
                                          </p:spTgt>
                                        </p:tgtEl>
                                        <p:attrNameLst>
                                          <p:attrName>ppt_h</p:attrName>
                                        </p:attrNameLst>
                                      </p:cBhvr>
                                      <p:tavLst>
                                        <p:tav tm="0">
                                          <p:val>
                                            <p:strVal val="#ppt_h"/>
                                          </p:val>
                                        </p:tav>
                                        <p:tav tm="100000">
                                          <p:val>
                                            <p:strVal val="#ppt_h"/>
                                          </p:val>
                                        </p:tav>
                                      </p:tavLst>
                                    </p:anim>
                                  </p:childTnLst>
                                </p:cTn>
                              </p:par>
                              <p:par>
                                <p:cTn id="21" presetID="17" presetClass="entr" presetSubtype="10"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p:cTn id="23"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6" end="6"/>
                                            </p:txEl>
                                          </p:spTgt>
                                        </p:tgtEl>
                                        <p:attrNameLst>
                                          <p:attrName>ppt_h</p:attrName>
                                        </p:attrNameLst>
                                      </p:cBhvr>
                                      <p:tavLst>
                                        <p:tav tm="0">
                                          <p:val>
                                            <p:strVal val="#ppt_h"/>
                                          </p:val>
                                        </p:tav>
                                        <p:tav tm="100000">
                                          <p:val>
                                            <p:strVal val="#ppt_h"/>
                                          </p:val>
                                        </p:tav>
                                      </p:tavLst>
                                    </p:anim>
                                  </p:childTnLst>
                                </p:cTn>
                              </p:par>
                              <p:par>
                                <p:cTn id="25" presetID="17" presetClass="entr" presetSubtype="10"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p:cTn id="27"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7" end="7"/>
                                            </p:txEl>
                                          </p:spTgt>
                                        </p:tgtEl>
                                        <p:attrNameLst>
                                          <p:attrName>ppt_h</p:attrName>
                                        </p:attrNameLst>
                                      </p:cBhvr>
                                      <p:tavLst>
                                        <p:tav tm="0">
                                          <p:val>
                                            <p:strVal val="#ppt_h"/>
                                          </p:val>
                                        </p:tav>
                                        <p:tav tm="100000">
                                          <p:val>
                                            <p:strVal val="#ppt_h"/>
                                          </p:val>
                                        </p:tav>
                                      </p:tavLst>
                                    </p:anim>
                                  </p:childTnLst>
                                </p:cTn>
                              </p:par>
                              <p:par>
                                <p:cTn id="29" presetID="17" presetClass="entr" presetSubtype="10"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p:cTn id="31"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8" end="8"/>
                                            </p:txEl>
                                          </p:spTgt>
                                        </p:tgtEl>
                                        <p:attrNameLst>
                                          <p:attrName>ppt_h</p:attrName>
                                        </p:attrNameLst>
                                      </p:cBhvr>
                                      <p:tavLst>
                                        <p:tav tm="0">
                                          <p:val>
                                            <p:strVal val="#ppt_h"/>
                                          </p:val>
                                        </p:tav>
                                        <p:tav tm="100000">
                                          <p:val>
                                            <p:strVal val="#ppt_h"/>
                                          </p:val>
                                        </p:tav>
                                      </p:tavLst>
                                    </p:anim>
                                  </p:childTnLst>
                                </p:cTn>
                              </p:par>
                              <p:par>
                                <p:cTn id="33" presetID="17" presetClass="entr" presetSubtype="10" fill="hold" nodeType="with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anim calcmode="lin" valueType="num">
                                      <p:cBhvr>
                                        <p:cTn id="35"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9" end="9"/>
                                            </p:txEl>
                                          </p:spTgt>
                                        </p:tgtEl>
                                        <p:attrNameLst>
                                          <p:attrName>ppt_h</p:attrName>
                                        </p:attrNameLst>
                                      </p:cBhvr>
                                      <p:tavLst>
                                        <p:tav tm="0">
                                          <p:val>
                                            <p:strVal val="#ppt_h"/>
                                          </p:val>
                                        </p:tav>
                                        <p:tav tm="100000">
                                          <p:val>
                                            <p:strVal val="#ppt_h"/>
                                          </p:val>
                                        </p:tav>
                                      </p:tavLst>
                                    </p:anim>
                                  </p:childTnLst>
                                </p:cTn>
                              </p:par>
                              <p:par>
                                <p:cTn id="37" presetID="17" presetClass="entr" presetSubtype="1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p:cTn id="39" dur="500" fill="hold"/>
                                        <p:tgtEl>
                                          <p:spTgt spid="5"/>
                                        </p:tgtEl>
                                        <p:attrNameLst>
                                          <p:attrName>ppt_w</p:attrName>
                                        </p:attrNameLst>
                                      </p:cBhvr>
                                      <p:tavLst>
                                        <p:tav tm="0">
                                          <p:val>
                                            <p:fltVal val="0"/>
                                          </p:val>
                                        </p:tav>
                                        <p:tav tm="100000">
                                          <p:val>
                                            <p:strVal val="#ppt_w"/>
                                          </p:val>
                                        </p:tav>
                                      </p:tavLst>
                                    </p:anim>
                                    <p:anim calcmode="lin" valueType="num">
                                      <p:cBhvr>
                                        <p:cTn id="40" dur="500" fill="hold"/>
                                        <p:tgtEl>
                                          <p:spTgt spid="5"/>
                                        </p:tgtEl>
                                        <p:attrNameLst>
                                          <p:attrName>ppt_h</p:attrName>
                                        </p:attrNameLst>
                                      </p:cBhvr>
                                      <p:tavLst>
                                        <p:tav tm="0">
                                          <p:val>
                                            <p:strVal val="#ppt_h"/>
                                          </p:val>
                                        </p:tav>
                                        <p:tav tm="100000">
                                          <p:val>
                                            <p:strVal val="#ppt_h"/>
                                          </p:val>
                                        </p:tav>
                                      </p:tavLst>
                                    </p:anim>
                                  </p:childTnLst>
                                </p:cTn>
                              </p:par>
                              <p:par>
                                <p:cTn id="41" presetID="17" presetClass="entr" presetSubtype="10" fill="hold" grpId="0" nodeType="with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p:cTn id="43" dur="500" fill="hold"/>
                                        <p:tgtEl>
                                          <p:spTgt spid="6"/>
                                        </p:tgtEl>
                                        <p:attrNameLst>
                                          <p:attrName>ppt_w</p:attrName>
                                        </p:attrNameLst>
                                      </p:cBhvr>
                                      <p:tavLst>
                                        <p:tav tm="0">
                                          <p:val>
                                            <p:fltVal val="0"/>
                                          </p:val>
                                        </p:tav>
                                        <p:tav tm="100000">
                                          <p:val>
                                            <p:strVal val="#ppt_w"/>
                                          </p:val>
                                        </p:tav>
                                      </p:tavLst>
                                    </p:anim>
                                    <p:anim calcmode="lin" valueType="num">
                                      <p:cBhvr>
                                        <p:cTn id="44" dur="5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137</TotalTime>
  <Words>1279</Words>
  <Application>Microsoft Office PowerPoint</Application>
  <PresentationFormat>On-screen Show (4:3)</PresentationFormat>
  <Paragraphs>82</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Franklin Gothic Book</vt:lpstr>
      <vt:lpstr>Lucida Sans Unicode</vt:lpstr>
      <vt:lpstr>Perpetua</vt:lpstr>
      <vt:lpstr>Tahoma</vt:lpstr>
      <vt:lpstr>Wingdings 2</vt:lpstr>
      <vt:lpstr>Theme10</vt:lpstr>
      <vt:lpstr>The Last Week  Of Jesus’ Life</vt:lpstr>
      <vt:lpstr>The Council And The Day Trial Matthew 27:1-2; Mark 15:1; Luke 22:66-71</vt:lpstr>
      <vt:lpstr>The Council And The Day Trial Matthew 27:1-2; Mark 15:1; Luke 22:66-71</vt:lpstr>
      <vt:lpstr>The Council And The Day Trial Matthew 27:1-2; Mark 15:1; Luke 22:66-71</vt:lpstr>
      <vt:lpstr>The Council And The Day Trial Matthew 27:1-2; Mark 15:1; Luke 22:66-71</vt:lpstr>
      <vt:lpstr>Pilate And The Roman Trial Matthew 27:11-14; Mark 15:2-5; Luke 23:1-5;  John 18:28-38</vt:lpstr>
      <vt:lpstr>Pilate And The Roman Trial Matthew 27:11-14; Mark 15:2-5; Luke 23:1-5;  John 18:28-38</vt:lpstr>
      <vt:lpstr>Pilate And The Roman Trial Matthew 27:11-14; Mark 15:2-5; Luke 23:1-5;  John 18:28-38</vt:lpstr>
      <vt:lpstr>Pilate And The Roman Trial Matthew 27:11-14; Mark 15:2-5; Luke 23:1-5;  John 18:28-38</vt:lpstr>
      <vt:lpstr>Pilate And The Roman Trial Matthew 27:11-14; Mark 15:2-5; Luke 23:1-5;  John 18:28-38</vt:lpstr>
      <vt:lpstr>Nature Of The Kingdom.</vt:lpstr>
      <vt:lpstr>Pilate And The Roman Trial Matthew 27:11-14; Mark 15:2-5; Luke 23:1-5;  John 18:28-38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Last Week  Of Jesus’ Life</dc:title>
  <dc:creator>mgalloway2715@gmail.com</dc:creator>
  <cp:lastModifiedBy>Richard Lidh</cp:lastModifiedBy>
  <cp:revision>14</cp:revision>
  <cp:lastPrinted>2022-10-03T15:22:37Z</cp:lastPrinted>
  <dcterms:created xsi:type="dcterms:W3CDTF">2022-09-28T18:57:43Z</dcterms:created>
  <dcterms:modified xsi:type="dcterms:W3CDTF">2022-10-03T19:49:55Z</dcterms:modified>
</cp:coreProperties>
</file>